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"/>
  </p:notesMasterIdLst>
  <p:handoutMasterIdLst>
    <p:handoutMasterId r:id="rId6"/>
  </p:handoutMasterIdLst>
  <p:sldIdLst>
    <p:sldId id="1129" r:id="rId2"/>
    <p:sldId id="781" r:id="rId3"/>
    <p:sldId id="1003" r:id="rId4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595959"/>
    <a:srgbClr val="163862"/>
    <a:srgbClr val="C2C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668"/>
  </p:normalViewPr>
  <p:slideViewPr>
    <p:cSldViewPr>
      <p:cViewPr varScale="1">
        <p:scale>
          <a:sx n="127" d="100"/>
          <a:sy n="127" d="100"/>
        </p:scale>
        <p:origin x="14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4264" y="200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9D84083-7074-A942-B183-CE91524DF879}" type="datetimeFigureOut">
              <a:rPr lang="en-US"/>
              <a:pPr>
                <a:defRPr/>
              </a:pPr>
              <a:t>10/5/21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7C8BE3-5CDA-D941-A1FC-924D0ECE1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65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CF2B4A-FD41-9C47-883B-593923DFAB68}" type="datetimeFigureOut">
              <a:rPr lang="en-US"/>
              <a:pPr>
                <a:defRPr/>
              </a:pPr>
              <a:t>10/5/21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7BCC633-A7AD-AC46-BE59-607DCF081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8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6D80916-6607-224E-A7ED-D7AC3D330D5D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81887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6D80916-6607-224E-A7ED-D7AC3D330D5D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6D80916-6607-224E-A7ED-D7AC3D330D5D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9064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44500"/>
            <a:ext cx="8574087" cy="146843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84163" y="1906588"/>
            <a:ext cx="8575675" cy="138112"/>
            <a:chOff x="284163" y="1759424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anchor="b" anchorCtr="0"/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55725A1-BFD9-8E41-9296-40C27912A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2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84163" y="452438"/>
            <a:ext cx="8575675" cy="138112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373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3CB240-AFFE-FC4B-AABF-D80CE9BB28DD}" type="datetime1">
              <a:rPr lang="en-US"/>
              <a:pPr>
                <a:defRPr/>
              </a:pPr>
              <a:t>10/5/21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0025" y="6437313"/>
            <a:ext cx="61245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– American College of Chest Physicians © 2013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F7C43F9-E25D-C743-BA97-FC48EC692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0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5EA174A-ED7C-C947-8A5E-C914FEE09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07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84163" y="4279900"/>
            <a:ext cx="8575675" cy="138113"/>
            <a:chOff x="284163" y="1759424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/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1EB77-8F88-FA41-999E-0D17ED09706B}" type="slidenum">
              <a:rPr lang="en-US"/>
              <a:pPr>
                <a:defRPr/>
              </a:pPr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0112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267200"/>
            <a:ext cx="2743200" cy="2120900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284163" y="461963"/>
            <a:ext cx="8575675" cy="136525"/>
            <a:chOff x="284163" y="1759424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F70B6-EBEC-7E42-979F-0B71BBE80525}" type="slidenum">
              <a:rPr lang="en-US"/>
              <a:pPr>
                <a:defRPr/>
              </a:pPr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039463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21013" y="4802188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1A163-B26F-FA4E-BBDF-A40BECDB60C2}" type="slidenum">
              <a:rPr lang="en-US"/>
              <a:pPr>
                <a:defRPr/>
              </a:pPr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4187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048BE2C-D062-BD42-8514-6C70D82D2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06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5314156" y="2856707"/>
            <a:ext cx="5934075" cy="11350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 rot="5400000">
            <a:off x="4658519" y="3355181"/>
            <a:ext cx="5934075" cy="138113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31394" y="1614175"/>
              <a:ext cx="159917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32867" y="1614174"/>
              <a:ext cx="2741777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4644" y="1614174"/>
              <a:ext cx="423312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4C74342-4E4B-A947-9720-D62007E4F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FDF7C6A-5229-3048-A06D-83635B5BD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4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44500"/>
            <a:ext cx="8574087" cy="146843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84163" y="1906588"/>
            <a:ext cx="8575675" cy="138112"/>
            <a:chOff x="284163" y="1759424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anchor="b" anchorCtr="0"/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F382-5EFD-5943-8F0A-2E7432DAEE0F}" type="slidenum">
              <a:rPr lang="en-US"/>
              <a:pPr>
                <a:defRPr/>
              </a:pPr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0531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373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7631C83-36CB-C948-95C8-E384532CE765}" type="datetime1">
              <a:rPr lang="en-US"/>
              <a:pPr>
                <a:defRPr/>
              </a:pPr>
              <a:t>10/5/21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0025" y="6437313"/>
            <a:ext cx="61245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– American College of Chest Physicians ©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7AF715E-F034-D44C-ABB5-68622555F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/>
          <a:lstStyle>
            <a:lvl1pPr algn="l">
              <a:defRPr sz="42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52F2-5350-7645-8A49-32A6DF1671C3}" type="slidenum">
              <a:rPr lang="en-US"/>
              <a:pPr>
                <a:defRPr/>
              </a:pPr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66303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8800E63-7A57-224E-89FB-0FA5F70CD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4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60638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6006EB0-7FB7-A841-A904-416B70E92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5" name="Rectangle 4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AF90D63-81BA-0A48-97B6-ABD2B502B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0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4163" y="452438"/>
            <a:ext cx="8575675" cy="138112"/>
            <a:chOff x="284163" y="1577847"/>
            <a:chExt cx="8576373" cy="137411"/>
          </a:xfrm>
        </p:grpSpPr>
        <p:sp>
          <p:nvSpPr>
            <p:cNvPr id="3" name="Rectangle 2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4" name="Rectangle 3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Rectangle 4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6794500" y="64373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186C3E8-5ADC-704B-8E90-CAA33CCC8079}" type="datetime1">
              <a:rPr lang="en-US"/>
              <a:pPr>
                <a:defRPr/>
              </a:pPr>
              <a:t>10/5/21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0025" y="6437313"/>
            <a:ext cx="61245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– American College of Chest Physicians © 2013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5190745-967D-AA46-86D7-AB55D2017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0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81175" y="2133600"/>
            <a:ext cx="7077075" cy="39925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166688"/>
            <a:ext cx="631825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8288D41-F867-AE41-8E18-76A2F87B10D2}" type="slidenum">
              <a:rPr lang="en-US"/>
              <a:pPr>
                <a:defRPr/>
              </a:pPr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238"/>
            <a:ext cx="8574087" cy="9683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rgbClr val="595959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25ECB08-981A-D446-AAB7-A6E5883A7E4A}" type="slidenum">
              <a:rPr lang="en-US" smtClean="0">
                <a:latin typeface="+mn-lt"/>
                <a:ea typeface="+mn-ea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52400" y="6208713"/>
            <a:ext cx="8991600" cy="268287"/>
          </a:xfrm>
          <a:prstGeom prst="rect">
            <a:avLst/>
          </a:prstGeom>
          <a:solidFill>
            <a:schemeClr val="accent2">
              <a:lumMod val="75000"/>
              <a:alpha val="7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cap="all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  <p:sldLayoutId id="2147484415" r:id="rId4"/>
    <p:sldLayoutId id="2147484416" r:id="rId5"/>
    <p:sldLayoutId id="2147484417" r:id="rId6"/>
    <p:sldLayoutId id="2147484418" r:id="rId7"/>
    <p:sldLayoutId id="2147484419" r:id="rId8"/>
    <p:sldLayoutId id="2147484420" r:id="rId9"/>
    <p:sldLayoutId id="2147484421" r:id="rId10"/>
    <p:sldLayoutId id="2147484422" r:id="rId11"/>
    <p:sldLayoutId id="2147484423" r:id="rId12"/>
    <p:sldLayoutId id="2147484424" r:id="rId13"/>
    <p:sldLayoutId id="2147484425" r:id="rId14"/>
    <p:sldLayoutId id="2147484426" r:id="rId15"/>
    <p:sldLayoutId id="2147484427" r:id="rId16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9pPr>
    </p:titleStyle>
    <p:bodyStyle>
      <a:lvl1pPr marL="454025" indent="-454025" algn="l" rtl="0" eaLnBrk="0" fontAlgn="base" hangingPunct="0">
        <a:spcBef>
          <a:spcPts val="2000"/>
        </a:spcBef>
        <a:spcAft>
          <a:spcPct val="0"/>
        </a:spcAft>
        <a:buClr>
          <a:srgbClr val="A6A6A6"/>
        </a:buClr>
        <a:buSzPct val="90000"/>
        <a:buFont typeface="Wingdings" charset="0"/>
        <a:buChar char=""/>
        <a:defRPr sz="2400" kern="12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14400" indent="-457200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SzPct val="90000"/>
        <a:buFont typeface="Wingdings" charset="0"/>
        <a:buChar char=""/>
        <a:defRPr sz="2200" kern="1200">
          <a:solidFill>
            <a:srgbClr val="262626"/>
          </a:solidFill>
          <a:latin typeface="+mn-lt"/>
          <a:ea typeface="ＭＳ Ｐゴシック" charset="0"/>
          <a:cs typeface="+mn-cs"/>
        </a:defRPr>
      </a:lvl2pPr>
      <a:lvl3pPr marL="1260475" indent="-346075" algn="l" rtl="0" eaLnBrk="0" fontAlgn="base" hangingPunct="0">
        <a:spcBef>
          <a:spcPts val="600"/>
        </a:spcBef>
        <a:spcAft>
          <a:spcPct val="0"/>
        </a:spcAft>
        <a:buClr>
          <a:srgbClr val="A6A6A6"/>
        </a:buClr>
        <a:buSzPct val="90000"/>
        <a:buFont typeface="Wingdings" charset="0"/>
        <a:buChar char=""/>
        <a:defRPr sz="2000" kern="1200">
          <a:solidFill>
            <a:srgbClr val="262626"/>
          </a:solidFill>
          <a:latin typeface="+mn-lt"/>
          <a:ea typeface="ＭＳ Ｐゴシック" charset="0"/>
          <a:cs typeface="+mn-cs"/>
        </a:defRPr>
      </a:lvl3pPr>
      <a:lvl4pPr marL="1600200" indent="-339725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SzPct val="90000"/>
        <a:buFont typeface="Wingdings" charset="0"/>
        <a:buChar char=""/>
        <a:defRPr kern="1200">
          <a:solidFill>
            <a:srgbClr val="262626"/>
          </a:solidFill>
          <a:latin typeface="+mn-lt"/>
          <a:ea typeface="ＭＳ Ｐゴシック" charset="0"/>
          <a:cs typeface="+mn-cs"/>
        </a:defRPr>
      </a:lvl4pPr>
      <a:lvl5pPr marL="1939925" indent="-331788" algn="l" rtl="0" eaLnBrk="0" fontAlgn="base" hangingPunct="0">
        <a:spcBef>
          <a:spcPts val="600"/>
        </a:spcBef>
        <a:spcAft>
          <a:spcPct val="0"/>
        </a:spcAft>
        <a:buClr>
          <a:srgbClr val="A6A6A6"/>
        </a:buClr>
        <a:buSzPct val="90000"/>
        <a:buFont typeface="Wingdings" charset="0"/>
        <a:buChar char=""/>
        <a:defRPr kern="1200">
          <a:solidFill>
            <a:srgbClr val="262626"/>
          </a:solidFill>
          <a:latin typeface="+mn-lt"/>
          <a:ea typeface="ＭＳ Ｐゴシック" charset="0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000" b="1" dirty="0"/>
              <a:t>Specialty Pharmacy, while constantly evolving, is dominated by a small number of large companies owned by distributors, PBMs and Insurers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6518035"/>
            <a:ext cx="2514600" cy="263765"/>
          </a:xfrm>
          <a:prstGeom prst="rect">
            <a:avLst/>
          </a:prstGeom>
        </p:spPr>
      </p:pic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5139DE5F-43B1-A640-A7E1-BAE0B89E6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668703"/>
              </p:ext>
            </p:extLst>
          </p:nvPr>
        </p:nvGraphicFramePr>
        <p:xfrm>
          <a:off x="284163" y="1630636"/>
          <a:ext cx="8574088" cy="472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837">
                  <a:extLst>
                    <a:ext uri="{9D8B030D-6E8A-4147-A177-3AD203B41FA5}">
                      <a16:colId xmlns:a16="http://schemas.microsoft.com/office/drawing/2014/main" val="154893415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1832885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294616222"/>
                    </a:ext>
                  </a:extLst>
                </a:gridCol>
                <a:gridCol w="2228851">
                  <a:extLst>
                    <a:ext uri="{9D8B030D-6E8A-4147-A177-3AD203B41FA5}">
                      <a16:colId xmlns:a16="http://schemas.microsoft.com/office/drawing/2014/main" val="1533011129"/>
                    </a:ext>
                  </a:extLst>
                </a:gridCol>
              </a:tblGrid>
              <a:tr h="355239">
                <a:tc>
                  <a:txBody>
                    <a:bodyPr/>
                    <a:lstStyle/>
                    <a:p>
                      <a:r>
                        <a:rPr lang="en-US" sz="1600" dirty="0"/>
                        <a:t>Drug Distributors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PBMs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Retail Pharmacies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Health Insurers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692552"/>
                  </a:ext>
                </a:extLst>
              </a:tr>
              <a:tr h="528477">
                <a:tc>
                  <a:txBody>
                    <a:bodyPr/>
                    <a:lstStyle/>
                    <a:p>
                      <a:r>
                        <a:rPr lang="en-US" sz="1200" dirty="0"/>
                        <a:t>AmerisourceBergen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dirty="0"/>
                        <a:t>US Bioservices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AllianceRx Walgreens Prime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CVS Health</a:t>
                      </a:r>
                    </a:p>
                    <a:p>
                      <a:r>
                        <a:rPr lang="en-US" sz="1200" dirty="0"/>
                        <a:t>- CVS Specialty Pharmacy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Anthem, Inc.</a:t>
                      </a:r>
                    </a:p>
                    <a:p>
                      <a:r>
                        <a:rPr lang="en-US" sz="1200" dirty="0"/>
                        <a:t>- IngenioRx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215054"/>
                  </a:ext>
                </a:extLst>
              </a:tr>
              <a:tr h="618602">
                <a:tc>
                  <a:txBody>
                    <a:bodyPr/>
                    <a:lstStyle/>
                    <a:p>
                      <a:r>
                        <a:rPr lang="en-US" sz="1200" dirty="0"/>
                        <a:t>Cardinal Health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MMS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Maxor National Pharmacy</a:t>
                      </a:r>
                    </a:p>
                    <a:p>
                      <a:r>
                        <a:rPr lang="en-US" sz="1200" dirty="0"/>
                        <a:t>- Maxor Specialty Pharmacy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Kinney Drugs</a:t>
                      </a:r>
                    </a:p>
                    <a:p>
                      <a:r>
                        <a:rPr lang="en-US" sz="1200" dirty="0"/>
                        <a:t>- Noble Health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Centene Corporation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Envolve Pharmacy Solution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- Acaria Health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- Exactus Pharmacy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- Magellan Rx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557243"/>
                  </a:ext>
                </a:extLst>
              </a:tr>
              <a:tr h="486044">
                <a:tc>
                  <a:txBody>
                    <a:bodyPr/>
                    <a:lstStyle/>
                    <a:p>
                      <a:r>
                        <a:rPr lang="en-US" sz="1200" dirty="0"/>
                        <a:t>FFF Enterprises</a:t>
                      </a:r>
                    </a:p>
                    <a:p>
                      <a:r>
                        <a:rPr lang="en-US" sz="1200" dirty="0"/>
                        <a:t>- NuFactor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MC-Rx Specialty Pharmacy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Rite Aid</a:t>
                      </a:r>
                    </a:p>
                    <a:p>
                      <a:r>
                        <a:rPr lang="en-US" sz="1200" dirty="0"/>
                        <a:t>- Elixir Specialty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Cigna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Cigna Evernorth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- Accredo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773758"/>
                  </a:ext>
                </a:extLst>
              </a:tr>
              <a:tr h="441858">
                <a:tc>
                  <a:txBody>
                    <a:bodyPr/>
                    <a:lstStyle/>
                    <a:p>
                      <a:r>
                        <a:rPr lang="en-US" sz="1200" dirty="0"/>
                        <a:t>McKesson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Biologics by McKesson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MedImpact Healthcare</a:t>
                      </a:r>
                    </a:p>
                    <a:p>
                      <a:r>
                        <a:rPr lang="en-US" sz="1200" dirty="0"/>
                        <a:t>- MedImpact Direct Specialty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Thrifty White Specialty</a:t>
                      </a:r>
                    </a:p>
                    <a:p>
                      <a:r>
                        <a:rPr lang="en-US" sz="1200" dirty="0"/>
                        <a:t>- Thrifty White Specialty Pharm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Humana Inc.</a:t>
                      </a:r>
                    </a:p>
                    <a:p>
                      <a:r>
                        <a:rPr lang="en-US" sz="1200" dirty="0"/>
                        <a:t>- Humana Specialty Pharmacy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7341"/>
                  </a:ext>
                </a:extLst>
              </a:tr>
              <a:tr h="518408">
                <a:tc>
                  <a:txBody>
                    <a:bodyPr/>
                    <a:lstStyle/>
                    <a:p>
                      <a:r>
                        <a:rPr lang="en-US" sz="1200" dirty="0"/>
                        <a:t>Value Drug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RestoreRx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200" dirty="0"/>
                        <a:t>Value Specialty Pharmacy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Navitus Health Solutions</a:t>
                      </a:r>
                    </a:p>
                    <a:p>
                      <a:r>
                        <a:rPr lang="en-US" sz="1200" dirty="0"/>
                        <a:t>- Lumicera Health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Walgreens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Walgreens Community Pharm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Cystic Fibrosis Services, Inc.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Kaiser Permanente                           - Washington Specialty Pharm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16030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PerformRx</a:t>
                      </a:r>
                    </a:p>
                    <a:p>
                      <a:r>
                        <a:rPr lang="en-US" sz="1200" dirty="0"/>
                        <a:t>- PerformSpecialty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Walmart</a:t>
                      </a:r>
                    </a:p>
                    <a:p>
                      <a:r>
                        <a:rPr lang="en-US" sz="1200" dirty="0"/>
                        <a:t>- Walmart Specialty Pharmacy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UnitedHealth/OptumRx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Optum Specialty Pharmacy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296491"/>
                  </a:ext>
                </a:extLst>
              </a:tr>
              <a:tr h="49334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Serve You Rx</a:t>
                      </a:r>
                    </a:p>
                    <a:p>
                      <a:r>
                        <a:rPr lang="en-US" sz="1200" dirty="0"/>
                        <a:t>- DirectRx Specialty Pharmacy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937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07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1600" b="1" dirty="0"/>
              <a:t>AmerisourceBergen is a global healthcare solutions leader driving innovative partnerships with global manufacturers, providers and pharmacies to improve product access and efficiency throughout the healthcare supply chain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4163" y="1764991"/>
            <a:ext cx="8097837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AmerisourceBergen/US Bioservices	</a:t>
            </a:r>
            <a:r>
              <a:rPr lang="en-US" sz="1350" dirty="0"/>
              <a:t>		3101 Gaylord Parkway</a:t>
            </a:r>
          </a:p>
          <a:p>
            <a:r>
              <a:rPr lang="en-US" sz="1350" dirty="0"/>
              <a:t>Frisco, TX  75034				877-757-9667</a:t>
            </a:r>
          </a:p>
          <a:p>
            <a:r>
              <a:rPr lang="en-US" sz="1350" dirty="0"/>
              <a:t>https://www.usbioservices.com			Angela Ward – President</a:t>
            </a:r>
          </a:p>
          <a:p>
            <a:r>
              <a:rPr lang="en-US" sz="1350" dirty="0"/>
              <a:t>Accreditations: URAC, ACHC, CPPA</a:t>
            </a:r>
          </a:p>
          <a:p>
            <a:endParaRPr lang="en-US" sz="1350" dirty="0"/>
          </a:p>
          <a:p>
            <a:r>
              <a:rPr lang="en-US" sz="1350" dirty="0"/>
              <a:t>AmerisourceBergen serves customers (healthcare providers and pharmaceutical and biotech manufacturers) through a geographically diverse network of distribution service centers and other operations in the United States and select global markets. </a:t>
            </a:r>
          </a:p>
          <a:p>
            <a:endParaRPr lang="en-US" sz="1350" dirty="0"/>
          </a:p>
          <a:p>
            <a:r>
              <a:rPr lang="en-US" sz="1350" dirty="0"/>
              <a:t>Founded in 1994, US Bioservices began as a regional pharmacy focused on infused therapies. Building on a foundation of patient-centered care, the company now provides national in-home nursing services and clinical support for thousands of patients with chronic and complex illnesses. US Bioservices was acquired by AmerisourceBergen in 2003. </a:t>
            </a:r>
          </a:p>
          <a:p>
            <a:endParaRPr lang="en-US" sz="1350" dirty="0"/>
          </a:p>
          <a:p>
            <a:r>
              <a:rPr lang="en-US" sz="1400" dirty="0"/>
              <a:t>As an AmerisourceBergen specialty pharmacy, US Bioservices is part of a global healthcare solutions leader. US Bioservices partners with prescribers, pharmaceutical manufacturers and payers to provide clinically-coordinated solutions that improve adherence and outcomes.</a:t>
            </a:r>
            <a:endParaRPr lang="en-US" sz="1350" dirty="0"/>
          </a:p>
          <a:p>
            <a:endParaRPr lang="en-US" sz="1350" dirty="0"/>
          </a:p>
          <a:p>
            <a:r>
              <a:rPr lang="en-US" sz="1350" dirty="0"/>
              <a:t>US Bioservices’ areas of specialty include: Dermatology, Gastroenterology, Growth Hormone, Hepatitis C, Hemophilia, Hereditary Angioedema, Immunoglobulin, IBD, Multiple Sclerosis, Oncology, Ophthalmology, Osteoporosis, Rare Diseases, Rheumatology, RSV, Specialty Infusion, Urology.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6518035"/>
            <a:ext cx="2514600" cy="26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3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1600" b="1" dirty="0"/>
              <a:t>US Bioservices </a:t>
            </a:r>
            <a:r>
              <a:rPr lang="en-US" sz="1800" b="1" dirty="0"/>
              <a:t>works closely with partners to design and launch customized programs that focus on the patient journey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4163" y="1676400"/>
            <a:ext cx="809783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sz="1400" dirty="0"/>
              <a:t>Patient and clinical support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Telephonic nursing support		Nationwide dispensing of medication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Educational materials		Language translation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Free and reliable medication shipment	MyPathpoint Patient Portal for pharmacy updates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24/7 access to pharmacists and nurses	Assistance with prior authorization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Financial assistance			In-home infusion nurses who administer therapy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US Bioservices pharmacy experts ease administrative burden and improve speed-to-therapy for patients.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Increases patient touchpoints - Help with medical policies and restrictions, prior authorizations, payer requirements, proof of diagnosis for the prescribed therapy, supporting clinical documentation, letters of medical necessity and written appeals, Specialized therapy coordination.</a:t>
            </a:r>
          </a:p>
          <a:p>
            <a:endParaRPr lang="en-US" sz="1400" dirty="0"/>
          </a:p>
          <a:p>
            <a:r>
              <a:rPr lang="en-US" sz="1400" dirty="0"/>
              <a:t>Commercialization to support program launches: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Oncology – limited distribution network experience and relationship with ION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Rare and Orphan  program solutions/ Specialty Infusion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Coordinated dispensing, Coordinate coverage and financial options, Therapy access services, Clinical support and education, Adherence programs, REMS clinical services, Clinical trial assistance, Customized data reporting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6518035"/>
            <a:ext cx="2514600" cy="26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23106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30012</TotalTime>
  <Words>600</Words>
  <Application>Microsoft Macintosh PowerPoint</Application>
  <PresentationFormat>On-screen Show (4:3)</PresentationFormat>
  <Paragraphs>88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Corbel</vt:lpstr>
      <vt:lpstr>Wingdings</vt:lpstr>
      <vt:lpstr>Spectrum</vt:lpstr>
      <vt:lpstr>Specialty Pharmacy, while constantly evolving, is dominated by a small number of large companies owned by distributors, PBMs and Insurers</vt:lpstr>
      <vt:lpstr>AmerisourceBergen is a global healthcare solutions leader driving innovative partnerships with global manufacturers, providers and pharmacies to improve product access and efficiency throughout the healthcare supply chain</vt:lpstr>
      <vt:lpstr>US Bioservices works closely with partners to design and launch customized programs that focus on the patient journey</vt:lpstr>
    </vt:vector>
  </TitlesOfParts>
  <Company>Abbott Laboratories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matthkp</dc:creator>
  <cp:lastModifiedBy>John Santilli</cp:lastModifiedBy>
  <cp:revision>1758</cp:revision>
  <cp:lastPrinted>2021-10-05T14:29:13Z</cp:lastPrinted>
  <dcterms:created xsi:type="dcterms:W3CDTF">2013-06-28T14:52:29Z</dcterms:created>
  <dcterms:modified xsi:type="dcterms:W3CDTF">2021-10-05T14:29:24Z</dcterms:modified>
</cp:coreProperties>
</file>